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5" r:id="rId10"/>
    <p:sldId id="267" r:id="rId11"/>
    <p:sldId id="264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isósceles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3EEB4378-C330-4334-B954-857D8AD132C4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FBC5AA5-B826-4056-9242-D0EED3BEFB9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37F03-96E4-46B1-9070-373E5D7B137C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82CC-26C6-4905-BB37-D06CC3F8C2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847D8-524C-4E7D-ABC5-702E65511CD1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60F82-14F7-4506-BD85-6E7C981ED9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352E8-3396-49AD-88A6-9CF0DAD2987A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7D1D1-3A57-49D5-A6CD-EA902D944B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Triángulo isósceles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5 Conector recto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0330D-54F9-4050-B1E4-C92D157A1072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41AC6-A939-40F5-AD0D-DE107E124F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FF8DE-9C6A-46F6-B41D-A37372065882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1D654-A59D-46D9-83C1-9F69EF1617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42418-F803-4E95-974D-2299FA628A9B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EBB6AE28-21BE-4053-A48D-09A8B2B4F1F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D95CB-61A8-4021-8BE8-A0D9921AF3C4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AA9FF-58C5-4BE6-95BB-C583B08E3F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9911B-D7F0-4BAB-B2BE-2E852501E189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CF4D4-71BC-4346-B095-EE44D5C8F6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4E7CAD6-AC0C-48A1-8BCD-D44ED99343EA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35AE6D8-3758-4EAA-B46E-2175B450F3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1397743-D992-4D19-B251-3AEF377E0E6E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45DA0E8-8DC3-4F1F-B0A5-656F3901F5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148BC59-C434-4062-B3B7-76D329BBC07A}" type="datetimeFigureOut">
              <a:rPr lang="es-ES"/>
              <a:pPr>
                <a:defRPr/>
              </a:pPr>
              <a:t>29/09/2011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861FB2F-210B-4E77-B023-6975A12929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79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062912" cy="3600400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S" sz="4800" b="1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TOP 25 BLOGS DE IDIOMAS Y TRADUCCIÓN</a:t>
            </a:r>
            <a:endParaRPr lang="es-ES" sz="4800" b="1" dirty="0">
              <a:solidFill>
                <a:schemeClr val="accent1">
                  <a:tint val="83000"/>
                  <a:satMod val="150000"/>
                </a:schemeClr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5096272"/>
            <a:ext cx="8062912" cy="175260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600" dirty="0" smtClean="0"/>
              <a:t>	</a:t>
            </a:r>
            <a:r>
              <a:rPr lang="es-ES" sz="1600" b="1" dirty="0" smtClean="0">
                <a:solidFill>
                  <a:schemeClr val="tx1"/>
                </a:solidFill>
              </a:rPr>
              <a:t>MIHAELA VACARUS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600" b="1" dirty="0">
                <a:solidFill>
                  <a:schemeClr val="tx1"/>
                </a:solidFill>
              </a:rPr>
              <a:t>	</a:t>
            </a:r>
            <a:r>
              <a:rPr lang="es-ES" sz="1600" b="1" dirty="0" smtClean="0">
                <a:solidFill>
                  <a:schemeClr val="tx1"/>
                </a:solidFill>
              </a:rPr>
              <a:t>SANDRA VARGAS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600" b="1" dirty="0" smtClean="0">
                <a:solidFill>
                  <a:schemeClr val="tx1"/>
                </a:solidFill>
              </a:rPr>
              <a:t>	TAMARA GONZÁLEZ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600" b="1" dirty="0">
                <a:solidFill>
                  <a:schemeClr val="tx1"/>
                </a:solidFill>
              </a:rPr>
              <a:t>	</a:t>
            </a:r>
            <a:r>
              <a:rPr lang="es-ES" sz="1600" b="1" dirty="0" smtClean="0">
                <a:solidFill>
                  <a:schemeClr val="tx1"/>
                </a:solidFill>
              </a:rPr>
              <a:t>SARAH AZAZENE </a:t>
            </a:r>
            <a:endParaRPr lang="es-ES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2 Marcador de contenido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38308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Artículos de interés. </a:t>
            </a:r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Escritos de pruebas y/exámenes. </a:t>
            </a:r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Presupuestos </a:t>
            </a:r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Oportunidades de trabajo. </a:t>
            </a:r>
          </a:p>
          <a:p>
            <a:pPr>
              <a:buFont typeface="Wingdings 2" pitchFamily="18" charset="2"/>
              <a:buNone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endParaRPr lang="es-ES" dirty="0" smtClean="0"/>
          </a:p>
        </p:txBody>
      </p:sp>
      <p:pic>
        <p:nvPicPr>
          <p:cNvPr id="18435" name="Picture 2" descr="C:\Documents and Settings\EQUIPO3\Mis documentos\Mis imágenes\Beyond-words-button-blac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S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BEYOND WORDS LANGUAGE BLOG </a:t>
            </a:r>
            <a:endParaRPr lang="es-ES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3633788"/>
          </a:xfrm>
        </p:spPr>
        <p:txBody>
          <a:bodyPr/>
          <a:lstStyle/>
          <a:p>
            <a:pPr marL="63500" indent="0" algn="ctr">
              <a:buFont typeface="Wingdings 2" pitchFamily="18" charset="2"/>
              <a:buNone/>
            </a:pPr>
            <a:r>
              <a:rPr lang="es-ES" smtClean="0">
                <a:solidFill>
                  <a:schemeClr val="accent1"/>
                </a:solidFill>
              </a:rPr>
              <a:t>¡GRACIAS POR SU ATENCIÓN!</a:t>
            </a:r>
          </a:p>
          <a:p>
            <a:pPr marL="63500" indent="0" algn="ctr">
              <a:buFont typeface="Wingdings 2" pitchFamily="18" charset="2"/>
              <a:buNone/>
            </a:pPr>
            <a:endParaRPr lang="es-ES" smtClean="0">
              <a:solidFill>
                <a:schemeClr val="accent1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924175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ÍNDICE</a:t>
            </a:r>
            <a:endParaRPr lang="es-ES" sz="66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3600" dirty="0" smtClean="0">
                <a:hlinkClick r:id="rId2" action="ppaction://hlinksldjump"/>
              </a:rPr>
              <a:t>Aprendizaje del idioma</a:t>
            </a:r>
            <a:endParaRPr lang="es-ES" sz="3600" dirty="0" smtClean="0"/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s-ES" sz="3600" dirty="0" smtClean="0"/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3600" dirty="0" smtClean="0">
                <a:hlinkClick r:id="rId3" action="ppaction://hlinksldjump"/>
              </a:rPr>
              <a:t>Aspectos culturales</a:t>
            </a:r>
            <a:endParaRPr lang="es-ES" sz="3600" dirty="0" smtClean="0"/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s-ES" sz="3600" dirty="0" smtClean="0"/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3600" dirty="0" smtClean="0">
                <a:hlinkClick r:id="rId4" action="ppaction://hlinksldjump"/>
              </a:rPr>
              <a:t>Dificultades en la traducción</a:t>
            </a:r>
            <a:endParaRPr lang="es-ES" sz="3600" dirty="0" smtClean="0"/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s-ES" sz="3600" dirty="0" smtClean="0">
              <a:hlinkClick r:id="rId5" action="ppaction://hlinksldjump"/>
            </a:endParaRP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3600" dirty="0" smtClean="0">
                <a:hlinkClick r:id="rId5" action="ppaction://hlinksldjump"/>
              </a:rPr>
              <a:t>Los mejores para traducir</a:t>
            </a:r>
            <a:endParaRPr lang="es-ES" sz="3600" dirty="0" smtClean="0"/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s-ES" sz="3600" dirty="0" smtClean="0"/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3600" dirty="0" smtClean="0">
                <a:hlinkClick r:id="rId6" action="ppaction://hlinksldjump"/>
              </a:rPr>
              <a:t>Para tu futuro profesional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Aprendizaje del idioma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SEPARATED BY A COMMON LANGUAGE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Estudio de las expresiones idiomáticas y de los dialectos en inglés.</a:t>
            </a:r>
          </a:p>
          <a:p>
            <a:pPr marL="448056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A WALK IN THE WORDS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Ejemplos divertidos de variados aspectos lingüístico.</a:t>
            </a:r>
          </a:p>
          <a:p>
            <a:pPr marL="987552" lvl="3" indent="0" fontAlgn="auto">
              <a:spcAft>
                <a:spcPts val="0"/>
              </a:spcAft>
              <a:buClr>
                <a:schemeClr val="tx1"/>
              </a:buClr>
              <a:buFont typeface="Wingdings 2"/>
              <a:buNone/>
              <a:defRPr/>
            </a:pPr>
            <a:r>
              <a:rPr lang="es-ES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endParaRPr lang="es-ES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11268" name="3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071942"/>
            <a:ext cx="561657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Aspectos culturales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LANGUAGE ON THE MOVE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Recursos sobre multilingüismo e identidad cultural.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Material audiovisual  relacionado con lo anterior.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endParaRPr lang="es-ES" dirty="0"/>
          </a:p>
          <a:p>
            <a:pPr marL="987552" lvl="3" indent="0" fontAlgn="auto">
              <a:spcAft>
                <a:spcPts val="0"/>
              </a:spcAft>
              <a:buClr>
                <a:schemeClr val="tx1"/>
              </a:buClr>
              <a:buFont typeface="Wingdings 2"/>
              <a:buNone/>
              <a:defRPr/>
            </a:pPr>
            <a:endParaRPr lang="es-ES" dirty="0" smtClean="0"/>
          </a:p>
          <a:p>
            <a:pPr marL="448056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APPLIED LANGUAGE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Artículos informales sobre errores de traducción relacionados con la cultura.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>
                    <a:lumMod val="65000"/>
                  </a:schemeClr>
                </a:solidFill>
                <a:hlinkClick r:id="rId2" action="ppaction://hlinksldjump"/>
              </a:rPr>
              <a:t>Anécdotas  referidas a las diferencias culturales</a:t>
            </a:r>
            <a:r>
              <a:rPr lang="es-ES" dirty="0" smtClean="0">
                <a:solidFill>
                  <a:schemeClr val="tx1">
                    <a:lumMod val="65000"/>
                  </a:schemeClr>
                </a:solidFill>
              </a:rPr>
              <a:t>.</a:t>
            </a:r>
            <a:endParaRPr lang="es-ES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Two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kiss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or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not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two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kiss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?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This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is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question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.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marL="63500" indent="0">
              <a:buFont typeface="Wingdings 2" pitchFamily="18" charset="2"/>
              <a:buNone/>
            </a:pPr>
            <a:endParaRPr lang="es-ES_tradnl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2420938"/>
            <a:ext cx="63627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Dificultades en la traducción</a:t>
            </a:r>
            <a:b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s-E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inglés↔español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WORDS TO GOOD EFFECT</a:t>
            </a:r>
          </a:p>
          <a:p>
            <a:pPr marL="1236726" lvl="2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Errores típicos y cómo evitarlos.</a:t>
            </a:r>
          </a:p>
          <a:p>
            <a:pPr marL="1236726" lvl="2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Consultas directas a la traductora.</a:t>
            </a:r>
          </a:p>
          <a:p>
            <a:pPr marL="722376" lvl="2" indent="0" fontAlgn="auto">
              <a:spcAft>
                <a:spcPts val="0"/>
              </a:spcAft>
              <a:buClr>
                <a:schemeClr val="tx1"/>
              </a:buClr>
              <a:buFont typeface="Wingdings 2"/>
              <a:buNone/>
              <a:defRPr/>
            </a:pPr>
            <a:endParaRPr lang="es-ES" dirty="0" smtClean="0"/>
          </a:p>
          <a:p>
            <a:pPr marL="406908" indent="-3429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SPANISH TRANSLATION BLOG</a:t>
            </a:r>
          </a:p>
          <a:p>
            <a:pPr marL="1236726" lvl="2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Datos curiosos al traducir al español y viceversa.</a:t>
            </a:r>
          </a:p>
          <a:p>
            <a:pPr marL="1236726" lvl="2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Cómo aprovechar mejor las horas de trabajo.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Los mejores para traducir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ATR</a:t>
            </a:r>
            <a:r>
              <a:rPr lang="es-ES" dirty="0" smtClean="0"/>
              <a:t> (Asociación de Traductores de Rumanía).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Bolsa de trabajo y oferta de becas.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Enlaces a diccionarios internacionales  y valoraciones sobre los mismos.</a:t>
            </a:r>
          </a:p>
          <a:p>
            <a:pPr marL="987552" lvl="3" indent="0" fontAlgn="auto">
              <a:spcAft>
                <a:spcPts val="0"/>
              </a:spcAft>
              <a:buClr>
                <a:schemeClr val="tx1"/>
              </a:buClr>
              <a:buFont typeface="Wingdings 2"/>
              <a:buNone/>
              <a:defRPr/>
            </a:pPr>
            <a:endParaRPr lang="es-ES" dirty="0" smtClean="0"/>
          </a:p>
          <a:p>
            <a:pPr marL="406908" indent="-3429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ES" u="sng" dirty="0" smtClean="0"/>
              <a:t>TRANSLATION TIMES</a:t>
            </a:r>
          </a:p>
          <a:p>
            <a:pPr marL="1444752" lvl="3" indent="-45720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Pautas para llevar una empresa de traducción.</a:t>
            </a:r>
          </a:p>
          <a:p>
            <a:pPr marL="1444752" lvl="3" indent="-457200" fontAlgn="auto"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s-ES" dirty="0" smtClean="0"/>
              <a:t>Consejos, trucos y enlaces para una buena traducción.</a:t>
            </a:r>
          </a:p>
          <a:p>
            <a:pPr marL="2215134" lvl="6" indent="-514350">
              <a:buClr>
                <a:schemeClr val="tx1"/>
              </a:buClr>
              <a:buFont typeface="+mj-lt"/>
              <a:buAutoNum type="arabicPeriod"/>
              <a:defRPr/>
            </a:pPr>
            <a:endParaRPr lang="es-ES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Para tu futuro profesional</a:t>
            </a: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Clr>
                <a:schemeClr val="tx1">
                  <a:lumMod val="95000"/>
                </a:schemeClr>
              </a:buClr>
              <a:buFont typeface="Wingdings" pitchFamily="2" charset="2"/>
              <a:buChar char="Ø"/>
              <a:defRPr/>
            </a:pPr>
            <a:r>
              <a:rPr lang="es-ES" dirty="0" smtClean="0"/>
              <a:t>Empresas de traducción: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>
                  <a:lumMod val="95000"/>
                </a:schemeClr>
              </a:buClr>
              <a:buFont typeface="+mj-lt"/>
              <a:buAutoNum type="arabicPeriod"/>
              <a:defRPr/>
            </a:pPr>
            <a:r>
              <a:rPr lang="es-ES" u="sng" dirty="0" smtClean="0"/>
              <a:t>VERITAS; PASSION  FOR LANGUAGES </a:t>
            </a:r>
            <a:r>
              <a:rPr lang="es-ES" dirty="0" smtClean="0"/>
              <a:t> (con experiencia  en diversos campos: legal, </a:t>
            </a:r>
            <a:r>
              <a:rPr lang="es-ES" dirty="0" err="1" smtClean="0"/>
              <a:t>médico,etc</a:t>
            </a:r>
            <a:r>
              <a:rPr lang="es-ES" dirty="0" smtClean="0"/>
              <a:t>).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>
                  <a:lumMod val="95000"/>
                </a:schemeClr>
              </a:buClr>
              <a:buFont typeface="+mj-lt"/>
              <a:buAutoNum type="arabicPeriod"/>
              <a:defRPr/>
            </a:pPr>
            <a:r>
              <a:rPr lang="es-ES" u="sng" dirty="0" smtClean="0"/>
              <a:t>TRUSTED TRANSLATIONS</a:t>
            </a:r>
            <a:r>
              <a:rPr lang="es-ES" dirty="0" smtClean="0"/>
              <a:t>  (todo tipo de documentos, formatos, extensión e idiomas).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>
                  <a:lumMod val="95000"/>
                </a:schemeClr>
              </a:buClr>
              <a:buFont typeface="+mj-lt"/>
              <a:buAutoNum type="arabicPeriod"/>
              <a:defRPr/>
            </a:pPr>
            <a:endParaRPr lang="es-ES" dirty="0"/>
          </a:p>
          <a:p>
            <a:pPr marL="406908" indent="-342900" fontAlgn="auto">
              <a:spcAft>
                <a:spcPts val="0"/>
              </a:spcAft>
              <a:buClr>
                <a:schemeClr val="tx1">
                  <a:lumMod val="95000"/>
                </a:schemeClr>
              </a:buClr>
              <a:buFont typeface="Wingdings" pitchFamily="2" charset="2"/>
              <a:buChar char="Ø"/>
              <a:defRPr/>
            </a:pPr>
            <a:r>
              <a:rPr lang="es-ES" dirty="0" smtClean="0"/>
              <a:t>Masters: </a:t>
            </a:r>
          </a:p>
          <a:p>
            <a:pPr marL="1501902" lvl="3" indent="-514350" fontAlgn="auto">
              <a:spcAft>
                <a:spcPts val="0"/>
              </a:spcAft>
              <a:buClr>
                <a:schemeClr val="tx1">
                  <a:lumMod val="95000"/>
                </a:schemeClr>
              </a:buClr>
              <a:buFont typeface="+mj-lt"/>
              <a:buAutoNum type="arabicPeriod"/>
              <a:defRPr/>
            </a:pPr>
            <a:r>
              <a:rPr lang="es-ES" u="sng" dirty="0" smtClean="0"/>
              <a:t>ALGO MÁS QUE TRADUCIR </a:t>
            </a:r>
            <a:r>
              <a:rPr lang="es-ES" dirty="0" smtClean="0"/>
              <a:t>(online por la UAB, herramientas de informática).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48" y="714356"/>
            <a:ext cx="4400552" cy="1399032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S" sz="4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Corinne</a:t>
            </a:r>
            <a:r>
              <a:rPr lang="es-E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s-ES" sz="4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Mckay</a:t>
            </a:r>
            <a:r>
              <a:rPr lang="es-E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s-E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s-E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86000"/>
            <a:ext cx="8472488" cy="4168775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Información actualizada sobre el mundo de la traducción desde el punto de vista de un profesional. 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dirty="0" smtClean="0"/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Ofrece información sobre otros profesionales, conferencias, asociaciones ..etc.  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dirty="0" smtClean="0"/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 smtClean="0"/>
              <a:t>Ofrece sitios de interés, páginas web para la traducción. </a:t>
            </a:r>
            <a:br>
              <a:rPr lang="es-ES" dirty="0" smtClean="0"/>
            </a:br>
            <a:endParaRPr lang="es-E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000" dirty="0" smtClean="0"/>
              <a:t>					http://thoughtsontranslation.com/</a:t>
            </a:r>
            <a:endParaRPr lang="es-ES" sz="2000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 l="24374" t="30833" r="28281" b="43333"/>
          <a:stretch>
            <a:fillRect/>
          </a:stretch>
        </p:blipFill>
        <p:spPr bwMode="auto">
          <a:xfrm>
            <a:off x="285750" y="571500"/>
            <a:ext cx="4654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256</TotalTime>
  <Words>320</Words>
  <Application>Microsoft Office PowerPoint</Application>
  <PresentationFormat>Presentación en pantalla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Brío</vt:lpstr>
      <vt:lpstr>TOP 25 BLOGS DE IDIOMAS Y TRADUCCIÓN</vt:lpstr>
      <vt:lpstr>ÍNDICE</vt:lpstr>
      <vt:lpstr>Aprendizaje del idioma</vt:lpstr>
      <vt:lpstr>Aspectos culturales</vt:lpstr>
      <vt:lpstr>Two kiss or not two kiss? This is the question.</vt:lpstr>
      <vt:lpstr>Dificultades en la traducción inglés↔español</vt:lpstr>
      <vt:lpstr>Los mejores para traducir</vt:lpstr>
      <vt:lpstr>Para tu futuro profesional</vt:lpstr>
      <vt:lpstr>Corinne Mckay  </vt:lpstr>
      <vt:lpstr>BEYOND WORDS LANGUAGE BLOG 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25 BLOGS DE IDIOMAS Y TRADUCCIÓN</dc:title>
  <dc:creator>mihaela</dc:creator>
  <cp:lastModifiedBy>WinuE</cp:lastModifiedBy>
  <cp:revision>46</cp:revision>
  <dcterms:created xsi:type="dcterms:W3CDTF">2011-09-26T12:32:21Z</dcterms:created>
  <dcterms:modified xsi:type="dcterms:W3CDTF">2011-09-29T08:46:31Z</dcterms:modified>
</cp:coreProperties>
</file>